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58000" cy="9144000"/>
  <p:embeddedFontLst>
    <p:embeddedFont>
      <p:font typeface="Amaranth" panose="020B0604020202020204" charset="0"/>
      <p:regular r:id="rId4"/>
      <p:bold r:id="rId5"/>
      <p:italic r:id="rId6"/>
      <p:boldItalic r:id="rId7"/>
    </p:embeddedFont>
    <p:embeddedFont>
      <p:font typeface="Titillium Web" panose="00000500000000000000" pitchFamily="2" charset="0"/>
      <p:regular r:id="rId8"/>
      <p:bold r:id="rId9"/>
      <p:italic r:id="rId10"/>
      <p:boldItalic r:id="rId11"/>
    </p:embeddedFont>
  </p:embeddedFontLst>
  <p:custDataLst>
    <p:tags r:id="rId12"/>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260"/>
    <a:srgbClr val="138677"/>
    <a:srgbClr val="353941"/>
    <a:srgbClr val="A167B2"/>
    <a:srgbClr val="E64B3C"/>
    <a:srgbClr val="2D3C50"/>
    <a:srgbClr val="03AD80"/>
    <a:srgbClr val="95D5CD"/>
    <a:srgbClr val="94D1D5"/>
    <a:srgbClr val="A6F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32" d="100"/>
          <a:sy n="32" d="100"/>
        </p:scale>
        <p:origin x="2946" y="132"/>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50" indent="-285750" eaLnBrk="0" hangingPunct="0">
              <a:defRPr sz="3800">
                <a:solidFill>
                  <a:schemeClr val="tx1"/>
                </a:solidFill>
                <a:latin typeface="Arial"/>
              </a:defRPr>
            </a:lvl2pPr>
            <a:lvl3pPr marL="1143000" indent="-228600" eaLnBrk="0" hangingPunct="0">
              <a:defRPr sz="3800">
                <a:solidFill>
                  <a:schemeClr val="tx1"/>
                </a:solidFill>
                <a:latin typeface="Arial"/>
              </a:defRPr>
            </a:lvl3pPr>
            <a:lvl4pPr marL="1600200" indent="-228600" eaLnBrk="0" hangingPunct="0">
              <a:defRPr sz="3800">
                <a:solidFill>
                  <a:schemeClr val="tx1"/>
                </a:solidFill>
                <a:latin typeface="Arial"/>
              </a:defRPr>
            </a:lvl4pPr>
            <a:lvl5pPr marL="2057400" indent="-228600" eaLnBrk="0" hangingPunct="0">
              <a:defRPr sz="3800">
                <a:solidFill>
                  <a:schemeClr val="tx1"/>
                </a:solidFill>
                <a:latin typeface="Arial"/>
              </a:defRPr>
            </a:lvl5pPr>
            <a:lvl6pPr marL="2514600" indent="-228600" eaLnBrk="0" fontAlgn="base" hangingPunct="0">
              <a:spcBef>
                <a:spcPct val="0"/>
              </a:spcBef>
              <a:spcAft>
                <a:spcPct val="0"/>
              </a:spcAft>
              <a:defRPr sz="3800">
                <a:solidFill>
                  <a:schemeClr val="tx1"/>
                </a:solidFill>
                <a:latin typeface="Arial"/>
              </a:defRPr>
            </a:lvl6pPr>
            <a:lvl7pPr marL="2971800" indent="-228600" eaLnBrk="0" fontAlgn="base" hangingPunct="0">
              <a:spcBef>
                <a:spcPct val="0"/>
              </a:spcBef>
              <a:spcAft>
                <a:spcPct val="0"/>
              </a:spcAft>
              <a:defRPr sz="3800">
                <a:solidFill>
                  <a:schemeClr val="tx1"/>
                </a:solidFill>
                <a:latin typeface="Arial"/>
              </a:defRPr>
            </a:lvl7pPr>
            <a:lvl8pPr marL="3429000" indent="-228600" eaLnBrk="0" fontAlgn="base" hangingPunct="0">
              <a:spcBef>
                <a:spcPct val="0"/>
              </a:spcBef>
              <a:spcAft>
                <a:spcPct val="0"/>
              </a:spcAft>
              <a:defRPr sz="3800">
                <a:solidFill>
                  <a:schemeClr val="tx1"/>
                </a:solidFill>
                <a:latin typeface="Arial"/>
              </a:defRPr>
            </a:lvl8pPr>
            <a:lvl9pPr marL="3886200" indent="-228600"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txBody>
          <a:bodyPr/>
          <a:lstStyle/>
          <a:p>
            <a:endParaRPr lang="en-US"/>
          </a:p>
        </p:txBody>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7100" smtClean="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7100" smtClean="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7100"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3941"/>
        </a:solidFill>
        <a:effectLst/>
      </p:bgPr>
    </p:bg>
    <p:spTree>
      <p:nvGrpSpPr>
        <p:cNvPr id="1" name=""/>
        <p:cNvGrpSpPr/>
        <p:nvPr/>
      </p:nvGrpSpPr>
      <p:grpSpPr>
        <a:xfrm>
          <a:off x="0" y="0"/>
          <a:ext cx="0" cy="0"/>
          <a:chOff x="0" y="0"/>
          <a:chExt cx="0" cy="0"/>
        </a:xfrm>
      </p:grpSpPr>
      <p:sp>
        <p:nvSpPr>
          <p:cNvPr id="36" name="Rectangle 13"/>
          <p:cNvSpPr txBox="1">
            <a:spLocks noChangeArrowheads="1"/>
          </p:cNvSpPr>
          <p:nvPr/>
        </p:nvSpPr>
        <p:spPr bwMode="auto">
          <a:xfrm>
            <a:off x="22886924" y="4131931"/>
            <a:ext cx="20468509" cy="13945430"/>
          </a:xfrm>
          <a:prstGeom prst="rect">
            <a:avLst/>
          </a:prstGeom>
          <a:solidFill>
            <a:srgbClr val="028260"/>
          </a:soli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Arial" panose="020B0604020202020204" pitchFamily="34" charset="0"/>
            </a:endParaRPr>
          </a:p>
        </p:txBody>
      </p:sp>
      <p:sp>
        <p:nvSpPr>
          <p:cNvPr id="60" name="Title 11">
            <a:extLst>
              <a:ext uri="{FF2B5EF4-FFF2-40B4-BE49-F238E27FC236}">
                <a16:creationId xmlns:a16="http://schemas.microsoft.com/office/drawing/2014/main" id="{EE7A5C51-35F0-4B71-992D-43D344D16C04}"/>
              </a:ext>
            </a:extLst>
          </p:cNvPr>
          <p:cNvSpPr txBox="1">
            <a:spLocks/>
          </p:cNvSpPr>
          <p:nvPr/>
        </p:nvSpPr>
        <p:spPr>
          <a:xfrm>
            <a:off x="635738" y="160443"/>
            <a:ext cx="18903602" cy="3971488"/>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r>
              <a:rPr lang="en-US" sz="8500" b="1" dirty="0">
                <a:solidFill>
                  <a:schemeClr val="bg1"/>
                </a:solidFill>
                <a:latin typeface="Amaranth" panose="02000503050000020004" pitchFamily="2" charset="0"/>
              </a:rPr>
              <a:t>Right for Workers? Right-to-Work’s Effects on Labor Market Outcomes in Michigan and Indiana </a:t>
            </a:r>
          </a:p>
        </p:txBody>
      </p:sp>
      <p:sp>
        <p:nvSpPr>
          <p:cNvPr id="61" name="Text Placeholder 16">
            <a:extLst>
              <a:ext uri="{FF2B5EF4-FFF2-40B4-BE49-F238E27FC236}">
                <a16:creationId xmlns:a16="http://schemas.microsoft.com/office/drawing/2014/main" id="{1F3AA395-C058-4F87-B3A3-A8A8BC543EF9}"/>
              </a:ext>
            </a:extLst>
          </p:cNvPr>
          <p:cNvSpPr txBox="1">
            <a:spLocks/>
          </p:cNvSpPr>
          <p:nvPr/>
        </p:nvSpPr>
        <p:spPr>
          <a:xfrm>
            <a:off x="20938976" y="958622"/>
            <a:ext cx="11178271" cy="991041"/>
          </a:xfrm>
          <a:prstGeom prst="rect">
            <a:avLst/>
          </a:prstGeom>
        </p:spPr>
        <p:txBody>
          <a:bodyPr wrap="square"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r>
              <a:rPr lang="en-US" sz="5600" dirty="0">
                <a:solidFill>
                  <a:schemeClr val="bg1"/>
                </a:solidFill>
                <a:latin typeface="Titillium Web" panose="00000500000000000000" pitchFamily="2" charset="0"/>
              </a:rPr>
              <a:t>Charles Vroman, MPP Candidate</a:t>
            </a:r>
          </a:p>
        </p:txBody>
      </p:sp>
      <p:sp>
        <p:nvSpPr>
          <p:cNvPr id="40" name="Rectangle 39">
            <a:extLst>
              <a:ext uri="{FF2B5EF4-FFF2-40B4-BE49-F238E27FC236}">
                <a16:creationId xmlns:a16="http://schemas.microsoft.com/office/drawing/2014/main" id="{25FA4F44-89FB-4B70-8C08-283DA58E1D01}"/>
              </a:ext>
            </a:extLst>
          </p:cNvPr>
          <p:cNvSpPr/>
          <p:nvPr/>
        </p:nvSpPr>
        <p:spPr>
          <a:xfrm>
            <a:off x="420517" y="18849103"/>
            <a:ext cx="35278233" cy="1354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48" name="Rectangle 47">
            <a:extLst>
              <a:ext uri="{FF2B5EF4-FFF2-40B4-BE49-F238E27FC236}">
                <a16:creationId xmlns:a16="http://schemas.microsoft.com/office/drawing/2014/main" id="{D026A6A3-D6D2-4951-8B04-EF51015D25DB}"/>
              </a:ext>
            </a:extLst>
          </p:cNvPr>
          <p:cNvSpPr/>
          <p:nvPr/>
        </p:nvSpPr>
        <p:spPr>
          <a:xfrm>
            <a:off x="36061453" y="18596871"/>
            <a:ext cx="7293980" cy="137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47" name="Rectangle 46">
            <a:extLst>
              <a:ext uri="{FF2B5EF4-FFF2-40B4-BE49-F238E27FC236}">
                <a16:creationId xmlns:a16="http://schemas.microsoft.com/office/drawing/2014/main" id="{868B6862-5CC5-4906-AC03-EA9661AD1346}"/>
              </a:ext>
            </a:extLst>
          </p:cNvPr>
          <p:cNvSpPr>
            <a:spLocks noChangeArrowheads="1"/>
          </p:cNvSpPr>
          <p:nvPr/>
        </p:nvSpPr>
        <p:spPr bwMode="auto">
          <a:xfrm>
            <a:off x="420517" y="18574391"/>
            <a:ext cx="35278233" cy="1126553"/>
          </a:xfrm>
          <a:prstGeom prst="rect">
            <a:avLst/>
          </a:prstGeom>
          <a:solidFill>
            <a:srgbClr val="02826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Methodology and Results</a:t>
            </a:r>
          </a:p>
        </p:txBody>
      </p:sp>
      <p:sp>
        <p:nvSpPr>
          <p:cNvPr id="64" name="Text Box 6">
            <a:extLst>
              <a:ext uri="{FF2B5EF4-FFF2-40B4-BE49-F238E27FC236}">
                <a16:creationId xmlns:a16="http://schemas.microsoft.com/office/drawing/2014/main" id="{862E7ADB-31DC-4FA6-AC30-3482F9072D83}"/>
              </a:ext>
            </a:extLst>
          </p:cNvPr>
          <p:cNvSpPr txBox="1">
            <a:spLocks noChangeArrowheads="1"/>
          </p:cNvSpPr>
          <p:nvPr/>
        </p:nvSpPr>
        <p:spPr bwMode="auto">
          <a:xfrm>
            <a:off x="419054" y="19700944"/>
            <a:ext cx="35278233" cy="690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The Synthetic Control Model estimates what a unit would look like without treatment, using weighted averages of untreated units.</a:t>
            </a:r>
          </a:p>
          <a:p>
            <a:pPr marL="571500" indent="-571500">
              <a:buFont typeface="Arial" panose="020B0604020202020204" pitchFamily="34" charset="0"/>
              <a:buChar char="•"/>
            </a:pPr>
            <a:endParaRPr lang="en-US" sz="4400" dirty="0">
              <a:latin typeface="Titillium Web" panose="00000500000000000000" pitchFamily="2"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Synthetic versions of the RTW states are made from the non-RTW states, and the outcomes are compared with the real states.</a:t>
            </a:r>
          </a:p>
          <a:p>
            <a:pPr marL="571500" indent="-571500">
              <a:buFont typeface="Arial" panose="020B0604020202020204" pitchFamily="34" charset="0"/>
              <a:buChar char="•"/>
            </a:pPr>
            <a:endParaRPr lang="en-US" sz="4400" dirty="0">
              <a:latin typeface="Titillium Web" panose="00000500000000000000" pitchFamily="2"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I created two synthetic controls, “</a:t>
            </a:r>
            <a:r>
              <a:rPr lang="en-US" sz="4400" dirty="0" err="1">
                <a:latin typeface="Titillium Web" panose="00000500000000000000" pitchFamily="2" charset="0"/>
                <a:ea typeface="Open Sans" panose="020B0606030504020204" pitchFamily="34" charset="0"/>
                <a:cs typeface="Open Sans" panose="020B0606030504020204" pitchFamily="34" charset="0"/>
              </a:rPr>
              <a:t>Michigain’t</a:t>
            </a:r>
            <a:r>
              <a:rPr lang="en-US" sz="4400" dirty="0">
                <a:latin typeface="Titillium Web" panose="00000500000000000000" pitchFamily="2" charset="0"/>
                <a:ea typeface="Open Sans" panose="020B0606030504020204" pitchFamily="34" charset="0"/>
                <a:cs typeface="Open Sans" panose="020B0606030504020204" pitchFamily="34" charset="0"/>
              </a:rPr>
              <a:t>” and “</a:t>
            </a:r>
            <a:r>
              <a:rPr lang="en-US" sz="4400" dirty="0" err="1">
                <a:latin typeface="Titillium Web" panose="00000500000000000000" pitchFamily="2" charset="0"/>
                <a:ea typeface="Open Sans" panose="020B0606030504020204" pitchFamily="34" charset="0"/>
                <a:cs typeface="Open Sans" panose="020B0606030504020204" pitchFamily="34" charset="0"/>
              </a:rPr>
              <a:t>Synthdiana</a:t>
            </a:r>
            <a:r>
              <a:rPr lang="en-US" sz="4400" dirty="0">
                <a:latin typeface="Titillium Web" panose="00000500000000000000" pitchFamily="2" charset="0"/>
                <a:ea typeface="Open Sans" panose="020B0606030504020204" pitchFamily="34" charset="0"/>
                <a:cs typeface="Open Sans" panose="020B0606030504020204" pitchFamily="34" charset="0"/>
              </a:rPr>
              <a:t>,” to test how wages and employment would have changed if either state hadn’t adopted RTW. Due to an inability to create a good pre-treatment fit for Michigan’s employment, it has been excluded.</a:t>
            </a:r>
          </a:p>
          <a:p>
            <a:pPr marL="571500" indent="-571500">
              <a:buFont typeface="Arial" panose="020B0604020202020204" pitchFamily="34" charset="0"/>
              <a:buChar char="•"/>
            </a:pPr>
            <a:endParaRPr lang="en-US" sz="4400" dirty="0">
              <a:latin typeface="Titillium Web" panose="00000500000000000000" pitchFamily="2"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In both Michigan and Indiana, we see somewhat stymied growth in private sector wages than if either state hadn’t passed RTW. In Indiana we also see higher employment, but also a much steeper drop in employment in Q2 2020 during the Covid-19 pandemic.</a:t>
            </a:r>
          </a:p>
          <a:p>
            <a:pPr marL="571500" indent="-571500">
              <a:buFont typeface="Arial" panose="020B0604020202020204" pitchFamily="34" charset="0"/>
              <a:buChar char="•"/>
            </a:pPr>
            <a:endParaRPr lang="en-US" sz="4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898845E5-702A-4A5F-93C3-FC94A928A8CA}"/>
              </a:ext>
            </a:extLst>
          </p:cNvPr>
          <p:cNvSpPr>
            <a:spLocks noChangeArrowheads="1"/>
          </p:cNvSpPr>
          <p:nvPr/>
        </p:nvSpPr>
        <p:spPr bwMode="auto">
          <a:xfrm>
            <a:off x="36061453" y="18545674"/>
            <a:ext cx="7293980" cy="1126010"/>
          </a:xfrm>
          <a:prstGeom prst="rect">
            <a:avLst/>
          </a:prstGeom>
          <a:solidFill>
            <a:srgbClr val="02826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Technical Details</a:t>
            </a:r>
          </a:p>
        </p:txBody>
      </p:sp>
      <p:sp>
        <p:nvSpPr>
          <p:cNvPr id="26" name="Rectangle 25">
            <a:extLst>
              <a:ext uri="{FF2B5EF4-FFF2-40B4-BE49-F238E27FC236}">
                <a16:creationId xmlns:a16="http://schemas.microsoft.com/office/drawing/2014/main" id="{76890F5C-1558-4531-8BFF-5119F2F1CB7D}"/>
              </a:ext>
            </a:extLst>
          </p:cNvPr>
          <p:cNvSpPr/>
          <p:nvPr/>
        </p:nvSpPr>
        <p:spPr>
          <a:xfrm>
            <a:off x="709612" y="4201295"/>
            <a:ext cx="21907998" cy="1387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27" name="Rectangle 26">
            <a:extLst>
              <a:ext uri="{FF2B5EF4-FFF2-40B4-BE49-F238E27FC236}">
                <a16:creationId xmlns:a16="http://schemas.microsoft.com/office/drawing/2014/main" id="{44E948D4-496B-443E-99A4-4845C43E81A2}"/>
              </a:ext>
            </a:extLst>
          </p:cNvPr>
          <p:cNvSpPr>
            <a:spLocks noChangeArrowheads="1"/>
          </p:cNvSpPr>
          <p:nvPr/>
        </p:nvSpPr>
        <p:spPr bwMode="auto">
          <a:xfrm>
            <a:off x="709612" y="4202297"/>
            <a:ext cx="21907998" cy="1126553"/>
          </a:xfrm>
          <a:prstGeom prst="rect">
            <a:avLst/>
          </a:prstGeom>
          <a:solidFill>
            <a:srgbClr val="028260"/>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Introduction</a:t>
            </a:r>
          </a:p>
        </p:txBody>
      </p:sp>
      <p:sp>
        <p:nvSpPr>
          <p:cNvPr id="28" name="Text Box 6">
            <a:extLst>
              <a:ext uri="{FF2B5EF4-FFF2-40B4-BE49-F238E27FC236}">
                <a16:creationId xmlns:a16="http://schemas.microsoft.com/office/drawing/2014/main" id="{01DABE0C-476F-4C74-9C43-8076A8A63242}"/>
              </a:ext>
            </a:extLst>
          </p:cNvPr>
          <p:cNvSpPr txBox="1">
            <a:spLocks/>
          </p:cNvSpPr>
          <p:nvPr/>
        </p:nvSpPr>
        <p:spPr bwMode="auto">
          <a:xfrm>
            <a:off x="692116" y="7024601"/>
            <a:ext cx="9823484" cy="1029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numCol="1">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Right-to-Work laws are bans on union security/fair-share agreements.</a:t>
            </a: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Difficult to isolate RTW effects from other pro-business laws they’re often passed alongside.</a:t>
            </a: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Supporters argue it leads to more business activity + employment. Opponents argue it causes weaker unions + lower wages.</a:t>
            </a:r>
          </a:p>
          <a:p>
            <a:pPr marL="571500" indent="-571500">
              <a:buFont typeface="Arial" panose="020B0604020202020204" pitchFamily="34" charset="0"/>
              <a:buChar char="•"/>
            </a:pPr>
            <a:r>
              <a:rPr lang="en-US" sz="4400" dirty="0">
                <a:latin typeface="Titillium Web" panose="00000500000000000000" pitchFamily="2" charset="0"/>
                <a:ea typeface="Open Sans" panose="020B0606030504020204" pitchFamily="34" charset="0"/>
                <a:cs typeface="Open Sans" panose="020B0606030504020204" pitchFamily="34" charset="0"/>
              </a:rPr>
              <a:t>There was a new wave of states adopting RTW in the Rust Belt after 2010, with MI and IN enacting RTW in 2012. This gives us an opportunity to study the effects of RTW in a new region.</a:t>
            </a:r>
          </a:p>
        </p:txBody>
      </p:sp>
      <p:pic>
        <p:nvPicPr>
          <p:cNvPr id="29" name="Picture 2">
            <a:extLst>
              <a:ext uri="{FF2B5EF4-FFF2-40B4-BE49-F238E27FC236}">
                <a16:creationId xmlns:a16="http://schemas.microsoft.com/office/drawing/2014/main" id="{A082F9A7-18ED-43EA-9DA0-389F5DC80F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0282862" y="14971466"/>
            <a:ext cx="2803257" cy="280325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66">
            <a:extLst>
              <a:ext uri="{FF2B5EF4-FFF2-40B4-BE49-F238E27FC236}">
                <a16:creationId xmlns:a16="http://schemas.microsoft.com/office/drawing/2014/main" id="{CDDCD113-F7F2-42E0-80F1-F5136D4211CE}"/>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p:blipFill>
        <p:spPr bwMode="auto">
          <a:xfrm>
            <a:off x="39284404" y="704447"/>
            <a:ext cx="2836994" cy="28369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16">
            <a:extLst>
              <a:ext uri="{FF2B5EF4-FFF2-40B4-BE49-F238E27FC236}">
                <a16:creationId xmlns:a16="http://schemas.microsoft.com/office/drawing/2014/main" id="{8112431F-5DB7-4124-8ED5-CAD2680EE132}"/>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p:blipFill>
        <p:spPr bwMode="auto">
          <a:xfrm>
            <a:off x="35727767" y="649660"/>
            <a:ext cx="2422413" cy="280325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1">
            <a:extLst>
              <a:ext uri="{FF2B5EF4-FFF2-40B4-BE49-F238E27FC236}">
                <a16:creationId xmlns:a16="http://schemas.microsoft.com/office/drawing/2014/main" id="{B9B45461-D198-453D-923C-6C7A6C10DAEA}"/>
              </a:ext>
            </a:extLst>
          </p:cNvPr>
          <p:cNvSpPr txBox="1">
            <a:spLocks/>
          </p:cNvSpPr>
          <p:nvPr/>
        </p:nvSpPr>
        <p:spPr>
          <a:xfrm>
            <a:off x="22886924" y="4512428"/>
            <a:ext cx="21196052" cy="11978853"/>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r>
              <a:rPr lang="en-US" sz="13200" dirty="0">
                <a:solidFill>
                  <a:schemeClr val="bg1"/>
                </a:solidFill>
                <a:latin typeface="Titillium Web" panose="00000500000000000000" pitchFamily="2" charset="0"/>
              </a:rPr>
              <a:t>After adopting Right-to-Work, Michigan and Indiana saw reduced private sector wage growth, and Indiana saw greater growth in employment</a:t>
            </a:r>
            <a:endParaRPr lang="en-US" sz="8800" dirty="0">
              <a:solidFill>
                <a:schemeClr val="bg1"/>
              </a:solidFill>
              <a:latin typeface="Titillium Web" panose="00000500000000000000" pitchFamily="2" charset="0"/>
            </a:endParaRPr>
          </a:p>
        </p:txBody>
      </p:sp>
      <p:sp>
        <p:nvSpPr>
          <p:cNvPr id="5" name="Text Box 6">
            <a:extLst>
              <a:ext uri="{FF2B5EF4-FFF2-40B4-BE49-F238E27FC236}">
                <a16:creationId xmlns:a16="http://schemas.microsoft.com/office/drawing/2014/main" id="{9D474B1C-70D5-0E69-5F41-C4D1874A2121}"/>
              </a:ext>
            </a:extLst>
          </p:cNvPr>
          <p:cNvSpPr txBox="1">
            <a:spLocks/>
          </p:cNvSpPr>
          <p:nvPr/>
        </p:nvSpPr>
        <p:spPr bwMode="auto">
          <a:xfrm>
            <a:off x="709612" y="5442662"/>
            <a:ext cx="21907998" cy="155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numCol="1">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4400" b="1" dirty="0">
                <a:latin typeface="Titillium Web" panose="00000500000000000000" pitchFamily="2" charset="0"/>
                <a:ea typeface="Open Sans" panose="020B0606030504020204" pitchFamily="34" charset="0"/>
                <a:cs typeface="Open Sans" panose="020B0606030504020204" pitchFamily="34" charset="0"/>
              </a:rPr>
              <a:t>My research question: “Does Right-to-Work lead to changes in wage and/or employment for private sector workers</a:t>
            </a:r>
            <a:r>
              <a:rPr lang="en-US" sz="4800" b="1" dirty="0">
                <a:latin typeface="Titillium Web" panose="00000500000000000000" pitchFamily="2" charset="0"/>
                <a:ea typeface="Open Sans" panose="020B0606030504020204" pitchFamily="34" charset="0"/>
                <a:cs typeface="Open Sans" panose="020B0606030504020204" pitchFamily="34" charset="0"/>
              </a:rPr>
              <a:t>?</a:t>
            </a:r>
            <a:r>
              <a:rPr lang="en-US" sz="4400" b="1" dirty="0">
                <a:latin typeface="Titillium Web" panose="00000500000000000000" pitchFamily="2" charset="0"/>
                <a:ea typeface="Open Sans" panose="020B0606030504020204" pitchFamily="34" charset="0"/>
                <a:cs typeface="Open Sans" panose="020B0606030504020204" pitchFamily="34" charset="0"/>
              </a:rPr>
              <a:t>”</a:t>
            </a:r>
            <a:endParaRPr lang="en-US" sz="4800" b="1" dirty="0">
              <a:latin typeface="Titillium Web" panose="00000500000000000000" pitchFamily="2" charset="0"/>
              <a:ea typeface="Open Sans" panose="020B0606030504020204" pitchFamily="34" charset="0"/>
              <a:cs typeface="Open Sans" panose="020B0606030504020204" pitchFamily="34" charset="0"/>
            </a:endParaRPr>
          </a:p>
        </p:txBody>
      </p:sp>
      <p:graphicFrame>
        <p:nvGraphicFramePr>
          <p:cNvPr id="13" name="Table 12">
            <a:extLst>
              <a:ext uri="{FF2B5EF4-FFF2-40B4-BE49-F238E27FC236}">
                <a16:creationId xmlns:a16="http://schemas.microsoft.com/office/drawing/2014/main" id="{6A3CF4BB-C79C-E9C4-E335-CCAD63557957}"/>
              </a:ext>
            </a:extLst>
          </p:cNvPr>
          <p:cNvGraphicFramePr>
            <a:graphicFrameLocks noGrp="1"/>
          </p:cNvGraphicFramePr>
          <p:nvPr>
            <p:extLst>
              <p:ext uri="{D42A27DB-BD31-4B8C-83A1-F6EECF244321}">
                <p14:modId xmlns:p14="http://schemas.microsoft.com/office/powerpoint/2010/main" val="826169728"/>
              </p:ext>
            </p:extLst>
          </p:nvPr>
        </p:nvGraphicFramePr>
        <p:xfrm>
          <a:off x="36372575" y="20171483"/>
          <a:ext cx="6618692" cy="3326230"/>
        </p:xfrm>
        <a:graphic>
          <a:graphicData uri="http://schemas.openxmlformats.org/drawingml/2006/table">
            <a:tbl>
              <a:tblPr firstRow="1" bandRow="1">
                <a:tableStyleId>{93296810-A885-4BE3-A3E7-6D5BEEA58F35}</a:tableStyleId>
              </a:tblPr>
              <a:tblGrid>
                <a:gridCol w="2885648">
                  <a:extLst>
                    <a:ext uri="{9D8B030D-6E8A-4147-A177-3AD203B41FA5}">
                      <a16:colId xmlns:a16="http://schemas.microsoft.com/office/drawing/2014/main" val="1185527639"/>
                    </a:ext>
                  </a:extLst>
                </a:gridCol>
                <a:gridCol w="3733044">
                  <a:extLst>
                    <a:ext uri="{9D8B030D-6E8A-4147-A177-3AD203B41FA5}">
                      <a16:colId xmlns:a16="http://schemas.microsoft.com/office/drawing/2014/main" val="244032976"/>
                    </a:ext>
                  </a:extLst>
                </a:gridCol>
              </a:tblGrid>
              <a:tr h="665246">
                <a:tc gridSpan="2">
                  <a:txBody>
                    <a:bodyPr/>
                    <a:lstStyle/>
                    <a:p>
                      <a:r>
                        <a:rPr lang="en-US" sz="3600" dirty="0"/>
                        <a:t>MI Wage</a:t>
                      </a:r>
                    </a:p>
                  </a:txBody>
                  <a:tcPr/>
                </a:tc>
                <a:tc hMerge="1">
                  <a:txBody>
                    <a:bodyPr/>
                    <a:lstStyle/>
                    <a:p>
                      <a:endParaRPr lang="en-US" sz="3600" dirty="0"/>
                    </a:p>
                  </a:txBody>
                  <a:tcPr/>
                </a:tc>
                <a:extLst>
                  <a:ext uri="{0D108BD9-81ED-4DB2-BD59-A6C34878D82A}">
                    <a16:rowId xmlns:a16="http://schemas.microsoft.com/office/drawing/2014/main" val="757408757"/>
                  </a:ext>
                </a:extLst>
              </a:tr>
              <a:tr h="665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State</a:t>
                      </a:r>
                    </a:p>
                  </a:txBody>
                  <a:tcPr/>
                </a:tc>
                <a:tc>
                  <a:txBody>
                    <a:bodyPr/>
                    <a:lstStyle/>
                    <a:p>
                      <a:r>
                        <a:rPr lang="en-US" sz="3600" b="1" dirty="0"/>
                        <a:t>Weight</a:t>
                      </a:r>
                    </a:p>
                  </a:txBody>
                  <a:tcPr/>
                </a:tc>
                <a:extLst>
                  <a:ext uri="{0D108BD9-81ED-4DB2-BD59-A6C34878D82A}">
                    <a16:rowId xmlns:a16="http://schemas.microsoft.com/office/drawing/2014/main" val="440133473"/>
                  </a:ext>
                </a:extLst>
              </a:tr>
              <a:tr h="665246">
                <a:tc>
                  <a:txBody>
                    <a:bodyPr/>
                    <a:lstStyle/>
                    <a:p>
                      <a:r>
                        <a:rPr lang="en-US" sz="3600" dirty="0"/>
                        <a:t>Alaska</a:t>
                      </a:r>
                    </a:p>
                  </a:txBody>
                  <a:tcPr/>
                </a:tc>
                <a:tc>
                  <a:txBody>
                    <a:bodyPr/>
                    <a:lstStyle/>
                    <a:p>
                      <a:r>
                        <a:rPr lang="en-US" sz="3600" dirty="0"/>
                        <a:t>0.106 (10.6%)</a:t>
                      </a:r>
                    </a:p>
                  </a:txBody>
                  <a:tcPr/>
                </a:tc>
                <a:extLst>
                  <a:ext uri="{0D108BD9-81ED-4DB2-BD59-A6C34878D82A}">
                    <a16:rowId xmlns:a16="http://schemas.microsoft.com/office/drawing/2014/main" val="2573070125"/>
                  </a:ext>
                </a:extLst>
              </a:tr>
              <a:tr h="665246">
                <a:tc>
                  <a:txBody>
                    <a:bodyPr/>
                    <a:lstStyle/>
                    <a:p>
                      <a:r>
                        <a:rPr lang="en-US" sz="3600" dirty="0"/>
                        <a:t>New York</a:t>
                      </a:r>
                    </a:p>
                  </a:txBody>
                  <a:tcPr/>
                </a:tc>
                <a:tc>
                  <a:txBody>
                    <a:bodyPr/>
                    <a:lstStyle/>
                    <a:p>
                      <a:r>
                        <a:rPr lang="en-US" sz="3600" dirty="0"/>
                        <a:t>0.238 (23.8%)</a:t>
                      </a:r>
                    </a:p>
                  </a:txBody>
                  <a:tcPr/>
                </a:tc>
                <a:extLst>
                  <a:ext uri="{0D108BD9-81ED-4DB2-BD59-A6C34878D82A}">
                    <a16:rowId xmlns:a16="http://schemas.microsoft.com/office/drawing/2014/main" val="4216942102"/>
                  </a:ext>
                </a:extLst>
              </a:tr>
              <a:tr h="665246">
                <a:tc>
                  <a:txBody>
                    <a:bodyPr/>
                    <a:lstStyle/>
                    <a:p>
                      <a:r>
                        <a:rPr lang="en-US" sz="3600" dirty="0"/>
                        <a:t>Ohio</a:t>
                      </a:r>
                    </a:p>
                  </a:txBody>
                  <a:tcPr/>
                </a:tc>
                <a:tc>
                  <a:txBody>
                    <a:bodyPr/>
                    <a:lstStyle/>
                    <a:p>
                      <a:r>
                        <a:rPr lang="en-US" sz="3600" dirty="0"/>
                        <a:t>0.655 (65.5%)</a:t>
                      </a:r>
                    </a:p>
                  </a:txBody>
                  <a:tcPr/>
                </a:tc>
                <a:extLst>
                  <a:ext uri="{0D108BD9-81ED-4DB2-BD59-A6C34878D82A}">
                    <a16:rowId xmlns:a16="http://schemas.microsoft.com/office/drawing/2014/main" val="1969823353"/>
                  </a:ext>
                </a:extLst>
              </a:tr>
            </a:tbl>
          </a:graphicData>
        </a:graphic>
      </p:graphicFrame>
      <p:graphicFrame>
        <p:nvGraphicFramePr>
          <p:cNvPr id="17" name="Table 16">
            <a:extLst>
              <a:ext uri="{FF2B5EF4-FFF2-40B4-BE49-F238E27FC236}">
                <a16:creationId xmlns:a16="http://schemas.microsoft.com/office/drawing/2014/main" id="{5637ADC9-11AB-61FB-975D-774C853D1925}"/>
              </a:ext>
            </a:extLst>
          </p:cNvPr>
          <p:cNvGraphicFramePr>
            <a:graphicFrameLocks noGrp="1"/>
          </p:cNvGraphicFramePr>
          <p:nvPr>
            <p:extLst>
              <p:ext uri="{D42A27DB-BD31-4B8C-83A1-F6EECF244321}">
                <p14:modId xmlns:p14="http://schemas.microsoft.com/office/powerpoint/2010/main" val="2226668577"/>
              </p:ext>
            </p:extLst>
          </p:nvPr>
        </p:nvGraphicFramePr>
        <p:xfrm>
          <a:off x="36331013" y="23966949"/>
          <a:ext cx="6755106" cy="3326235"/>
        </p:xfrm>
        <a:graphic>
          <a:graphicData uri="http://schemas.openxmlformats.org/drawingml/2006/table">
            <a:tbl>
              <a:tblPr firstRow="1" bandRow="1">
                <a:tableStyleId>{93296810-A885-4BE3-A3E7-6D5BEEA58F35}</a:tableStyleId>
              </a:tblPr>
              <a:tblGrid>
                <a:gridCol w="3182652">
                  <a:extLst>
                    <a:ext uri="{9D8B030D-6E8A-4147-A177-3AD203B41FA5}">
                      <a16:colId xmlns:a16="http://schemas.microsoft.com/office/drawing/2014/main" val="1185527639"/>
                    </a:ext>
                  </a:extLst>
                </a:gridCol>
                <a:gridCol w="3572454">
                  <a:extLst>
                    <a:ext uri="{9D8B030D-6E8A-4147-A177-3AD203B41FA5}">
                      <a16:colId xmlns:a16="http://schemas.microsoft.com/office/drawing/2014/main" val="244032976"/>
                    </a:ext>
                  </a:extLst>
                </a:gridCol>
              </a:tblGrid>
              <a:tr h="665247">
                <a:tc gridSpan="2">
                  <a:txBody>
                    <a:bodyPr/>
                    <a:lstStyle/>
                    <a:p>
                      <a:r>
                        <a:rPr lang="en-US" sz="3600" dirty="0"/>
                        <a:t>IN Wage</a:t>
                      </a:r>
                    </a:p>
                  </a:txBody>
                  <a:tcPr/>
                </a:tc>
                <a:tc hMerge="1">
                  <a:txBody>
                    <a:bodyPr/>
                    <a:lstStyle/>
                    <a:p>
                      <a:endParaRPr lang="en-US" sz="3600" dirty="0"/>
                    </a:p>
                  </a:txBody>
                  <a:tcPr/>
                </a:tc>
                <a:extLst>
                  <a:ext uri="{0D108BD9-81ED-4DB2-BD59-A6C34878D82A}">
                    <a16:rowId xmlns:a16="http://schemas.microsoft.com/office/drawing/2014/main" val="757408757"/>
                  </a:ext>
                </a:extLst>
              </a:tr>
              <a:tr h="66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State</a:t>
                      </a:r>
                    </a:p>
                  </a:txBody>
                  <a:tcPr/>
                </a:tc>
                <a:tc>
                  <a:txBody>
                    <a:bodyPr/>
                    <a:lstStyle/>
                    <a:p>
                      <a:r>
                        <a:rPr lang="en-US" sz="3600" b="1" dirty="0"/>
                        <a:t>Weight</a:t>
                      </a:r>
                    </a:p>
                  </a:txBody>
                  <a:tcPr/>
                </a:tc>
                <a:extLst>
                  <a:ext uri="{0D108BD9-81ED-4DB2-BD59-A6C34878D82A}">
                    <a16:rowId xmlns:a16="http://schemas.microsoft.com/office/drawing/2014/main" val="440133473"/>
                  </a:ext>
                </a:extLst>
              </a:tr>
              <a:tr h="665247">
                <a:tc>
                  <a:txBody>
                    <a:bodyPr/>
                    <a:lstStyle/>
                    <a:p>
                      <a:r>
                        <a:rPr lang="en-US" sz="3600" dirty="0"/>
                        <a:t>Missouri</a:t>
                      </a:r>
                    </a:p>
                  </a:txBody>
                  <a:tcPr/>
                </a:tc>
                <a:tc>
                  <a:txBody>
                    <a:bodyPr/>
                    <a:lstStyle/>
                    <a:p>
                      <a:r>
                        <a:rPr lang="en-US" sz="3600" dirty="0"/>
                        <a:t>0.546 (54.6%)</a:t>
                      </a:r>
                    </a:p>
                  </a:txBody>
                  <a:tcPr/>
                </a:tc>
                <a:extLst>
                  <a:ext uri="{0D108BD9-81ED-4DB2-BD59-A6C34878D82A}">
                    <a16:rowId xmlns:a16="http://schemas.microsoft.com/office/drawing/2014/main" val="2573070125"/>
                  </a:ext>
                </a:extLst>
              </a:tr>
              <a:tr h="665247">
                <a:tc>
                  <a:txBody>
                    <a:bodyPr/>
                    <a:lstStyle/>
                    <a:p>
                      <a:r>
                        <a:rPr lang="en-US" sz="3600" dirty="0"/>
                        <a:t>New Mexico</a:t>
                      </a:r>
                    </a:p>
                  </a:txBody>
                  <a:tcPr/>
                </a:tc>
                <a:tc>
                  <a:txBody>
                    <a:bodyPr/>
                    <a:lstStyle/>
                    <a:p>
                      <a:r>
                        <a:rPr lang="en-US" sz="3600" dirty="0"/>
                        <a:t>0.212 (21.1%)</a:t>
                      </a:r>
                    </a:p>
                  </a:txBody>
                  <a:tcPr/>
                </a:tc>
                <a:extLst>
                  <a:ext uri="{0D108BD9-81ED-4DB2-BD59-A6C34878D82A}">
                    <a16:rowId xmlns:a16="http://schemas.microsoft.com/office/drawing/2014/main" val="231097910"/>
                  </a:ext>
                </a:extLst>
              </a:tr>
              <a:tr h="665247">
                <a:tc>
                  <a:txBody>
                    <a:bodyPr/>
                    <a:lstStyle/>
                    <a:p>
                      <a:r>
                        <a:rPr lang="en-US" sz="3600" dirty="0"/>
                        <a:t>Ohio</a:t>
                      </a:r>
                    </a:p>
                  </a:txBody>
                  <a:tcPr/>
                </a:tc>
                <a:tc>
                  <a:txBody>
                    <a:bodyPr/>
                    <a:lstStyle/>
                    <a:p>
                      <a:r>
                        <a:rPr lang="en-US" sz="3600" dirty="0"/>
                        <a:t>0.395 (39.5%)</a:t>
                      </a:r>
                    </a:p>
                  </a:txBody>
                  <a:tcPr/>
                </a:tc>
                <a:extLst>
                  <a:ext uri="{0D108BD9-81ED-4DB2-BD59-A6C34878D82A}">
                    <a16:rowId xmlns:a16="http://schemas.microsoft.com/office/drawing/2014/main" val="4216942102"/>
                  </a:ext>
                </a:extLst>
              </a:tr>
            </a:tbl>
          </a:graphicData>
        </a:graphic>
      </p:graphicFrame>
      <p:graphicFrame>
        <p:nvGraphicFramePr>
          <p:cNvPr id="18" name="Table 17">
            <a:extLst>
              <a:ext uri="{FF2B5EF4-FFF2-40B4-BE49-F238E27FC236}">
                <a16:creationId xmlns:a16="http://schemas.microsoft.com/office/drawing/2014/main" id="{8A4537D3-5039-78ED-5266-2815BB383AB0}"/>
              </a:ext>
            </a:extLst>
          </p:cNvPr>
          <p:cNvGraphicFramePr>
            <a:graphicFrameLocks noGrp="1"/>
          </p:cNvGraphicFramePr>
          <p:nvPr>
            <p:extLst>
              <p:ext uri="{D42A27DB-BD31-4B8C-83A1-F6EECF244321}">
                <p14:modId xmlns:p14="http://schemas.microsoft.com/office/powerpoint/2010/main" val="1138071689"/>
              </p:ext>
            </p:extLst>
          </p:nvPr>
        </p:nvGraphicFramePr>
        <p:xfrm>
          <a:off x="36372575" y="27612213"/>
          <a:ext cx="6755106" cy="3991476"/>
        </p:xfrm>
        <a:graphic>
          <a:graphicData uri="http://schemas.openxmlformats.org/drawingml/2006/table">
            <a:tbl>
              <a:tblPr firstRow="1" bandRow="1">
                <a:tableStyleId>{93296810-A885-4BE3-A3E7-6D5BEEA58F35}</a:tableStyleId>
              </a:tblPr>
              <a:tblGrid>
                <a:gridCol w="3232618">
                  <a:extLst>
                    <a:ext uri="{9D8B030D-6E8A-4147-A177-3AD203B41FA5}">
                      <a16:colId xmlns:a16="http://schemas.microsoft.com/office/drawing/2014/main" val="1185527639"/>
                    </a:ext>
                  </a:extLst>
                </a:gridCol>
                <a:gridCol w="3522488">
                  <a:extLst>
                    <a:ext uri="{9D8B030D-6E8A-4147-A177-3AD203B41FA5}">
                      <a16:colId xmlns:a16="http://schemas.microsoft.com/office/drawing/2014/main" val="244032976"/>
                    </a:ext>
                  </a:extLst>
                </a:gridCol>
              </a:tblGrid>
              <a:tr h="665246">
                <a:tc gridSpan="2">
                  <a:txBody>
                    <a:bodyPr/>
                    <a:lstStyle/>
                    <a:p>
                      <a:r>
                        <a:rPr lang="en-US" sz="3600" dirty="0"/>
                        <a:t>IN Employment</a:t>
                      </a:r>
                    </a:p>
                  </a:txBody>
                  <a:tcPr/>
                </a:tc>
                <a:tc hMerge="1">
                  <a:txBody>
                    <a:bodyPr/>
                    <a:lstStyle/>
                    <a:p>
                      <a:endParaRPr lang="en-US" sz="3600" dirty="0"/>
                    </a:p>
                  </a:txBody>
                  <a:tcPr/>
                </a:tc>
                <a:extLst>
                  <a:ext uri="{0D108BD9-81ED-4DB2-BD59-A6C34878D82A}">
                    <a16:rowId xmlns:a16="http://schemas.microsoft.com/office/drawing/2014/main" val="757408757"/>
                  </a:ext>
                </a:extLst>
              </a:tr>
              <a:tr h="665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State</a:t>
                      </a:r>
                    </a:p>
                  </a:txBody>
                  <a:tcPr/>
                </a:tc>
                <a:tc>
                  <a:txBody>
                    <a:bodyPr/>
                    <a:lstStyle/>
                    <a:p>
                      <a:r>
                        <a:rPr lang="en-US" sz="3600" b="1" dirty="0"/>
                        <a:t>Weight</a:t>
                      </a:r>
                    </a:p>
                  </a:txBody>
                  <a:tcPr/>
                </a:tc>
                <a:extLst>
                  <a:ext uri="{0D108BD9-81ED-4DB2-BD59-A6C34878D82A}">
                    <a16:rowId xmlns:a16="http://schemas.microsoft.com/office/drawing/2014/main" val="440133473"/>
                  </a:ext>
                </a:extLst>
              </a:tr>
              <a:tr h="665246">
                <a:tc>
                  <a:txBody>
                    <a:bodyPr/>
                    <a:lstStyle/>
                    <a:p>
                      <a:r>
                        <a:rPr lang="en-US" sz="3600" dirty="0"/>
                        <a:t>Maine</a:t>
                      </a:r>
                    </a:p>
                  </a:txBody>
                  <a:tcPr/>
                </a:tc>
                <a:tc>
                  <a:txBody>
                    <a:bodyPr/>
                    <a:lstStyle/>
                    <a:p>
                      <a:r>
                        <a:rPr lang="en-US" sz="3600" dirty="0"/>
                        <a:t>0.018 (1.8%)</a:t>
                      </a:r>
                    </a:p>
                  </a:txBody>
                  <a:tcPr/>
                </a:tc>
                <a:extLst>
                  <a:ext uri="{0D108BD9-81ED-4DB2-BD59-A6C34878D82A}">
                    <a16:rowId xmlns:a16="http://schemas.microsoft.com/office/drawing/2014/main" val="1019154177"/>
                  </a:ext>
                </a:extLst>
              </a:tr>
              <a:tr h="665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Missouri</a:t>
                      </a:r>
                    </a:p>
                  </a:txBody>
                  <a:tcPr/>
                </a:tc>
                <a:tc>
                  <a:txBody>
                    <a:bodyPr/>
                    <a:lstStyle/>
                    <a:p>
                      <a:r>
                        <a:rPr lang="en-US" sz="3600" dirty="0"/>
                        <a:t>0.811 (81.1%)</a:t>
                      </a:r>
                    </a:p>
                  </a:txBody>
                  <a:tcPr/>
                </a:tc>
                <a:extLst>
                  <a:ext uri="{0D108BD9-81ED-4DB2-BD59-A6C34878D82A}">
                    <a16:rowId xmlns:a16="http://schemas.microsoft.com/office/drawing/2014/main" val="2843428452"/>
                  </a:ext>
                </a:extLst>
              </a:tr>
              <a:tr h="665246">
                <a:tc>
                  <a:txBody>
                    <a:bodyPr/>
                    <a:lstStyle/>
                    <a:p>
                      <a:r>
                        <a:rPr lang="en-US" sz="3600" dirty="0"/>
                        <a:t>New Mexico</a:t>
                      </a:r>
                    </a:p>
                  </a:txBody>
                  <a:tcPr/>
                </a:tc>
                <a:tc>
                  <a:txBody>
                    <a:bodyPr/>
                    <a:lstStyle/>
                    <a:p>
                      <a:r>
                        <a:rPr lang="en-US" sz="3600" dirty="0"/>
                        <a:t>0.002 (0.2%)</a:t>
                      </a:r>
                    </a:p>
                  </a:txBody>
                  <a:tcPr/>
                </a:tc>
                <a:extLst>
                  <a:ext uri="{0D108BD9-81ED-4DB2-BD59-A6C34878D82A}">
                    <a16:rowId xmlns:a16="http://schemas.microsoft.com/office/drawing/2014/main" val="4216942102"/>
                  </a:ext>
                </a:extLst>
              </a:tr>
              <a:tr h="665246">
                <a:tc>
                  <a:txBody>
                    <a:bodyPr/>
                    <a:lstStyle/>
                    <a:p>
                      <a:r>
                        <a:rPr lang="en-US" sz="3600" dirty="0"/>
                        <a:t>Ohio</a:t>
                      </a:r>
                    </a:p>
                  </a:txBody>
                  <a:tcPr/>
                </a:tc>
                <a:tc>
                  <a:txBody>
                    <a:bodyPr/>
                    <a:lstStyle/>
                    <a:p>
                      <a:r>
                        <a:rPr lang="en-US" sz="3600" dirty="0"/>
                        <a:t>0.169 (16.9%)</a:t>
                      </a:r>
                    </a:p>
                  </a:txBody>
                  <a:tcPr/>
                </a:tc>
                <a:extLst>
                  <a:ext uri="{0D108BD9-81ED-4DB2-BD59-A6C34878D82A}">
                    <a16:rowId xmlns:a16="http://schemas.microsoft.com/office/drawing/2014/main" val="1969823353"/>
                  </a:ext>
                </a:extLst>
              </a:tr>
            </a:tbl>
          </a:graphicData>
        </a:graphic>
      </p:graphicFrame>
      <p:pic>
        <p:nvPicPr>
          <p:cNvPr id="20" name="Picture 19">
            <a:extLst>
              <a:ext uri="{FF2B5EF4-FFF2-40B4-BE49-F238E27FC236}">
                <a16:creationId xmlns:a16="http://schemas.microsoft.com/office/drawing/2014/main" id="{F08E202B-5124-D723-DD0E-DCAA456852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14141" y="26153442"/>
            <a:ext cx="10058400" cy="6027821"/>
          </a:xfrm>
          <a:prstGeom prst="rect">
            <a:avLst/>
          </a:prstGeom>
        </p:spPr>
      </p:pic>
      <p:pic>
        <p:nvPicPr>
          <p:cNvPr id="38" name="Picture 37">
            <a:extLst>
              <a:ext uri="{FF2B5EF4-FFF2-40B4-BE49-F238E27FC236}">
                <a16:creationId xmlns:a16="http://schemas.microsoft.com/office/drawing/2014/main" id="{772C962B-6488-2144-6F24-72C1ECF13CE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362699" y="8454595"/>
            <a:ext cx="12254910" cy="7349496"/>
          </a:xfrm>
          <a:prstGeom prst="rect">
            <a:avLst/>
          </a:prstGeom>
        </p:spPr>
      </p:pic>
      <p:sp>
        <p:nvSpPr>
          <p:cNvPr id="4" name="Title 11">
            <a:extLst>
              <a:ext uri="{FF2B5EF4-FFF2-40B4-BE49-F238E27FC236}">
                <a16:creationId xmlns:a16="http://schemas.microsoft.com/office/drawing/2014/main" id="{83F277ED-8BDD-B80C-AEB7-ABA55E964D6B}"/>
              </a:ext>
            </a:extLst>
          </p:cNvPr>
          <p:cNvSpPr txBox="1">
            <a:spLocks/>
          </p:cNvSpPr>
          <p:nvPr/>
        </p:nvSpPr>
        <p:spPr>
          <a:xfrm>
            <a:off x="36331013" y="15383825"/>
            <a:ext cx="4087455" cy="1819595"/>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r>
              <a:rPr lang="en-US" sz="3600" dirty="0">
                <a:solidFill>
                  <a:schemeClr val="bg1"/>
                </a:solidFill>
                <a:latin typeface="Titillium Web" panose="00000500000000000000" pitchFamily="2" charset="0"/>
              </a:rPr>
              <a:t>Want more details? Scan here to read my policy brief </a:t>
            </a:r>
            <a:r>
              <a:rPr lang="en-US" sz="3600" dirty="0">
                <a:solidFill>
                  <a:schemeClr val="bg1"/>
                </a:solidFill>
                <a:latin typeface="Titillium Web" panose="00000500000000000000" pitchFamily="2" charset="0"/>
                <a:sym typeface="Wingdings" panose="05000000000000000000" pitchFamily="2" charset="2"/>
              </a:rPr>
              <a:t></a:t>
            </a:r>
            <a:endParaRPr lang="en-US" sz="3600" dirty="0">
              <a:solidFill>
                <a:schemeClr val="bg1"/>
              </a:solidFill>
              <a:latin typeface="Titillium Web" panose="00000500000000000000" pitchFamily="2" charset="0"/>
            </a:endParaRPr>
          </a:p>
        </p:txBody>
      </p:sp>
      <p:sp>
        <p:nvSpPr>
          <p:cNvPr id="6" name="Text Placeholder 16">
            <a:extLst>
              <a:ext uri="{FF2B5EF4-FFF2-40B4-BE49-F238E27FC236}">
                <a16:creationId xmlns:a16="http://schemas.microsoft.com/office/drawing/2014/main" id="{3EDC27F9-38A1-4D0E-85E5-FA492C8934E2}"/>
              </a:ext>
            </a:extLst>
          </p:cNvPr>
          <p:cNvSpPr txBox="1">
            <a:spLocks/>
          </p:cNvSpPr>
          <p:nvPr/>
        </p:nvSpPr>
        <p:spPr>
          <a:xfrm>
            <a:off x="21004278" y="2244276"/>
            <a:ext cx="10085322" cy="1237262"/>
          </a:xfrm>
          <a:prstGeom prst="rect">
            <a:avLst/>
          </a:prstGeom>
        </p:spPr>
        <p:txBody>
          <a:bodyPr wrap="square"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r>
              <a:rPr lang="en-US" sz="3600" dirty="0">
                <a:solidFill>
                  <a:schemeClr val="bg1"/>
                </a:solidFill>
                <a:latin typeface="Titillium Web" panose="00000500000000000000" pitchFamily="2" charset="0"/>
              </a:rPr>
              <a:t>Special thanks to Dr. Marty Jordan, Dr. Cory Smidt, and my classmates in the 2026 MSU MPP cohort</a:t>
            </a:r>
          </a:p>
        </p:txBody>
      </p:sp>
      <p:pic>
        <p:nvPicPr>
          <p:cNvPr id="8" name="Picture 7">
            <a:extLst>
              <a:ext uri="{FF2B5EF4-FFF2-40B4-BE49-F238E27FC236}">
                <a16:creationId xmlns:a16="http://schemas.microsoft.com/office/drawing/2014/main" id="{B4CE57DD-FF73-AD83-FF51-E0BB3B37AC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954000" y="26091292"/>
            <a:ext cx="10178142" cy="6104026"/>
          </a:xfrm>
          <a:prstGeom prst="rect">
            <a:avLst/>
          </a:prstGeom>
        </p:spPr>
      </p:pic>
      <p:pic>
        <p:nvPicPr>
          <p:cNvPr id="9" name="Picture 8">
            <a:extLst>
              <a:ext uri="{FF2B5EF4-FFF2-40B4-BE49-F238E27FC236}">
                <a16:creationId xmlns:a16="http://schemas.microsoft.com/office/drawing/2014/main" id="{20CB8003-341B-2F12-E993-7E639BD1F8F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4607739" y="26160290"/>
            <a:ext cx="10178142" cy="6104026"/>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3847</TotalTime>
  <Words>393</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Amaranth</vt:lpstr>
      <vt:lpstr>Titillium Web</vt:lpstr>
      <vt:lpstr>Arial</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Vroman, Charles</cp:lastModifiedBy>
  <cp:revision>150</cp:revision>
  <dcterms:modified xsi:type="dcterms:W3CDTF">2026-04-06T20:16:03Z</dcterms:modified>
  <cp:category>science research poster</cp:category>
</cp:coreProperties>
</file>